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71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AA81-82FF-4B27-9E8F-A893A0F79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sz="4800" dirty="0"/>
              <a:t>Konsep dan Implementasi Kurikulum Merdeka Belajar Bahasa Arab di PT</a:t>
            </a:r>
            <a:endParaRPr lang="en-ID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689E2-6EC2-40DC-8798-A17D77634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Oleh:  prof. dr. </a:t>
            </a:r>
            <a:r>
              <a:rPr lang="en-US" dirty="0" err="1"/>
              <a:t>yayan</a:t>
            </a:r>
            <a:r>
              <a:rPr lang="en-US" dirty="0"/>
              <a:t> </a:t>
            </a:r>
            <a:r>
              <a:rPr lang="en-US" dirty="0" err="1"/>
              <a:t>nurbayan</a:t>
            </a:r>
            <a:r>
              <a:rPr lang="en-US" dirty="0"/>
              <a:t>, m.ag.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107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65E8-1C2F-4D7D-B175-DFA4FA93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semester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2FF62-4CBF-4FC3-929A-F3CB78EE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RPS </a:t>
            </a:r>
            <a:r>
              <a:rPr lang="en-US" dirty="0" err="1"/>
              <a:t>mesti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: 1)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prodi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dan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, semester, </a:t>
            </a:r>
            <a:r>
              <a:rPr lang="en-US" dirty="0" err="1"/>
              <a:t>sks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; 2) CPL yang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; 3)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pada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; 4)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5)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; 6)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; 7)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; 8) </a:t>
            </a:r>
            <a:r>
              <a:rPr lang="en-US" dirty="0" err="1"/>
              <a:t>kriteria</a:t>
            </a:r>
            <a:r>
              <a:rPr lang="en-US" dirty="0"/>
              <a:t>, indicator dan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; dan 8) </a:t>
            </a:r>
            <a:r>
              <a:rPr lang="en-US" dirty="0" err="1"/>
              <a:t>referensi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616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7F23-988E-4E1F-9C4D-6DC1108F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83916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CEA0-9730-4E20-8A06-34DFE8F1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8983"/>
            <a:ext cx="9603275" cy="3667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err="1"/>
              <a:t>Kuliah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Responsi</a:t>
            </a:r>
            <a:r>
              <a:rPr lang="en-US" sz="2200" dirty="0"/>
              <a:t> dan tutorial</a:t>
            </a:r>
          </a:p>
          <a:p>
            <a:pPr marL="0" indent="0">
              <a:buNone/>
            </a:pPr>
            <a:r>
              <a:rPr lang="en-US" sz="2200" dirty="0" err="1"/>
              <a:t>Praktikum</a:t>
            </a:r>
            <a:r>
              <a:rPr lang="en-US" sz="2200" dirty="0"/>
              <a:t>,</a:t>
            </a:r>
          </a:p>
          <a:p>
            <a:pPr marL="0" indent="0">
              <a:buNone/>
            </a:pP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pengembangan</a:t>
            </a:r>
            <a:r>
              <a:rPr lang="en-US" sz="2200" dirty="0"/>
              <a:t> dan </a:t>
            </a:r>
            <a:r>
              <a:rPr lang="en-US" sz="2200" dirty="0" err="1"/>
              <a:t>perancangan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Pelatihan</a:t>
            </a:r>
            <a:r>
              <a:rPr lang="en-US" sz="2200" dirty="0"/>
              <a:t> </a:t>
            </a:r>
            <a:r>
              <a:rPr lang="en-US" sz="2200" dirty="0" err="1"/>
              <a:t>militer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Pertukaran</a:t>
            </a:r>
            <a:r>
              <a:rPr lang="en-US" sz="2200" dirty="0"/>
              <a:t> </a:t>
            </a:r>
            <a:r>
              <a:rPr lang="en-US" sz="2200" dirty="0" err="1"/>
              <a:t>pelajar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Magang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Wirausaha</a:t>
            </a:r>
            <a:r>
              <a:rPr lang="en-US" sz="2200" dirty="0"/>
              <a:t> dan </a:t>
            </a:r>
            <a:r>
              <a:rPr lang="en-US" sz="2200" dirty="0" err="1"/>
              <a:t>bentuk</a:t>
            </a:r>
            <a:r>
              <a:rPr lang="en-US" sz="2200" dirty="0"/>
              <a:t> lain </a:t>
            </a:r>
            <a:r>
              <a:rPr lang="en-US" sz="2200" dirty="0" err="1"/>
              <a:t>pengabdian</a:t>
            </a:r>
            <a:r>
              <a:rPr lang="en-US" sz="2200" dirty="0"/>
              <a:t>.</a:t>
            </a:r>
            <a:endParaRPr lang="en-ID" sz="22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726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9A86-A365-48E7-9A4D-4DD470BF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Lama </a:t>
            </a:r>
            <a:r>
              <a:rPr lang="en-US" dirty="0" err="1"/>
              <a:t>studi</a:t>
            </a:r>
            <a:r>
              <a:rPr lang="en-US" dirty="0"/>
              <a:t> dan </a:t>
            </a:r>
            <a:r>
              <a:rPr lang="en-US" dirty="0" err="1"/>
              <a:t>sks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D7187-D0FC-4E6A-9D5C-DB37CCA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Program </a:t>
            </a:r>
            <a:r>
              <a:rPr lang="en-US" sz="2800" dirty="0" err="1"/>
              <a:t>Sarjana</a:t>
            </a:r>
            <a:r>
              <a:rPr lang="en-US" sz="2800" dirty="0"/>
              <a:t> lama </a:t>
            </a:r>
            <a:r>
              <a:rPr lang="en-US" sz="2800" dirty="0" err="1"/>
              <a:t>waktunya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7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 minimal 144</a:t>
            </a:r>
          </a:p>
          <a:p>
            <a:r>
              <a:rPr lang="en-US" sz="2800" dirty="0"/>
              <a:t>Program Magister paling lama 4 </a:t>
            </a:r>
            <a:r>
              <a:rPr lang="en-US" sz="2800" dirty="0" err="1"/>
              <a:t>tahun</a:t>
            </a:r>
            <a:r>
              <a:rPr lang="en-US" sz="2800" dirty="0"/>
              <a:t> dan minimal </a:t>
            </a:r>
            <a:r>
              <a:rPr lang="en-US" sz="2800" dirty="0" err="1"/>
              <a:t>sks</a:t>
            </a:r>
            <a:r>
              <a:rPr lang="en-US" sz="2800" dirty="0"/>
              <a:t> 36 (</a:t>
            </a:r>
            <a:r>
              <a:rPr lang="en-US" sz="2800" dirty="0" err="1"/>
              <a:t>sebelumnya</a:t>
            </a:r>
            <a:r>
              <a:rPr lang="en-US" sz="2800" dirty="0"/>
              <a:t> 72 </a:t>
            </a:r>
            <a:r>
              <a:rPr lang="en-US" sz="2800" dirty="0" err="1"/>
              <a:t>sks</a:t>
            </a:r>
            <a:r>
              <a:rPr lang="en-US" sz="2800" dirty="0"/>
              <a:t>);</a:t>
            </a:r>
          </a:p>
          <a:p>
            <a:r>
              <a:rPr lang="en-US" sz="2800" dirty="0"/>
              <a:t>Program doctor paling lama 7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 minimal 42 (</a:t>
            </a:r>
            <a:r>
              <a:rPr lang="en-US" sz="2800" dirty="0" err="1"/>
              <a:t>sebelumnya</a:t>
            </a:r>
            <a:r>
              <a:rPr lang="en-US" sz="2800" dirty="0"/>
              <a:t> 72 </a:t>
            </a:r>
            <a:r>
              <a:rPr lang="en-US" sz="2800" dirty="0" err="1"/>
              <a:t>sks</a:t>
            </a:r>
            <a:r>
              <a:rPr lang="en-US" sz="2800" dirty="0"/>
              <a:t>).</a:t>
            </a:r>
            <a:endParaRPr lang="en-ID" sz="28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603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53C8-0BED-4D5D-8983-21D51EEE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prodi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BE0EC-2437-40B8-9413-5B6A25FC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Mahasiswa</a:t>
            </a:r>
            <a:r>
              <a:rPr lang="en-US" sz="2800" dirty="0"/>
              <a:t> minimal pada semester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di </a:t>
            </a:r>
            <a:r>
              <a:rPr lang="en-US" sz="2800" dirty="0" err="1"/>
              <a:t>prodi</a:t>
            </a:r>
            <a:r>
              <a:rPr lang="en-US" sz="2800" dirty="0"/>
              <a:t> lain </a:t>
            </a:r>
            <a:r>
              <a:rPr lang="en-US" sz="2800" dirty="0" err="1"/>
              <a:t>dalam</a:t>
            </a:r>
            <a:r>
              <a:rPr lang="en-US" sz="2800" dirty="0"/>
              <a:t> PT yang </a:t>
            </a:r>
            <a:r>
              <a:rPr lang="en-US" sz="2800" dirty="0" err="1"/>
              <a:t>sama</a:t>
            </a:r>
            <a:r>
              <a:rPr lang="en-US" sz="2800" dirty="0"/>
              <a:t> (20 </a:t>
            </a:r>
            <a:r>
              <a:rPr lang="en-US" sz="2800" dirty="0" err="1"/>
              <a:t>sks</a:t>
            </a:r>
            <a:r>
              <a:rPr lang="en-US" sz="2800" dirty="0"/>
              <a:t>);</a:t>
            </a:r>
          </a:p>
          <a:p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semester (40 </a:t>
            </a:r>
            <a:r>
              <a:rPr lang="en-US" sz="2800" dirty="0" err="1"/>
              <a:t>sks</a:t>
            </a:r>
            <a:r>
              <a:rPr lang="en-US" sz="2800" dirty="0"/>
              <a:t>) di </a:t>
            </a:r>
            <a:r>
              <a:rPr lang="en-US" sz="2800" dirty="0" err="1"/>
              <a:t>prodi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di PT yang </a:t>
            </a:r>
            <a:r>
              <a:rPr lang="en-US" sz="2800" dirty="0" err="1"/>
              <a:t>berbeda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prodi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pada PT yang </a:t>
            </a:r>
            <a:r>
              <a:rPr lang="en-US" sz="2800" dirty="0" err="1"/>
              <a:t>berbeda</a:t>
            </a:r>
            <a:r>
              <a:rPr lang="en-US" sz="2800" dirty="0"/>
              <a:t> dan </a:t>
            </a:r>
            <a:r>
              <a:rPr lang="en-US" sz="2800" dirty="0" err="1"/>
              <a:t>atau</a:t>
            </a:r>
            <a:r>
              <a:rPr lang="en-US" sz="2800" dirty="0"/>
              <a:t> Lembaga non PT;</a:t>
            </a:r>
            <a:endParaRPr lang="en-ID" sz="28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202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5E69-58CF-4191-AE6F-BC4CE13F9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E919-4791-401F-97C7-2381FA7E2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800" dirty="0"/>
              <a:t>شكرا على اهتمامكم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82663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3C2A-36FF-4DC3-B18F-70CE25BE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Merdeka </a:t>
            </a:r>
            <a:r>
              <a:rPr lang="en-US" dirty="0" err="1"/>
              <a:t>belajar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2E12A-BA3E-4C91-8216-97F48980D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Memberi</a:t>
            </a:r>
            <a:r>
              <a:rPr lang="en-US" sz="3200" dirty="0"/>
              <a:t> </a:t>
            </a:r>
            <a:r>
              <a:rPr lang="en-US" sz="3200" dirty="0" err="1"/>
              <a:t>kebebasan</a:t>
            </a:r>
            <a:r>
              <a:rPr lang="en-US" sz="3200" dirty="0"/>
              <a:t> dan </a:t>
            </a:r>
            <a:r>
              <a:rPr lang="en-US" sz="3200" dirty="0" err="1"/>
              <a:t>otonomi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Pendidikan, dan </a:t>
            </a:r>
            <a:r>
              <a:rPr lang="en-US" sz="3200" dirty="0" err="1"/>
              <a:t>merdeka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birokratisasi</a:t>
            </a:r>
            <a:r>
              <a:rPr lang="en-US" sz="3200" dirty="0"/>
              <a:t>,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dibebaskan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birokrasi</a:t>
            </a:r>
            <a:r>
              <a:rPr lang="en-US" sz="3200" dirty="0"/>
              <a:t> yang </a:t>
            </a:r>
            <a:r>
              <a:rPr lang="en-US" sz="3200" dirty="0" err="1"/>
              <a:t>berbelit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mahasiswa</a:t>
            </a:r>
            <a:r>
              <a:rPr lang="en-US" sz="3200" dirty="0"/>
              <a:t>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kebebasan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yang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sukai</a:t>
            </a:r>
            <a:r>
              <a:rPr lang="en-US" sz="3200" dirty="0"/>
              <a:t> (</a:t>
            </a:r>
            <a:r>
              <a:rPr lang="en-US" sz="3200" dirty="0" err="1"/>
              <a:t>Nadiem</a:t>
            </a:r>
            <a:r>
              <a:rPr lang="en-US" sz="3200" dirty="0"/>
              <a:t> Anwar </a:t>
            </a:r>
            <a:r>
              <a:rPr lang="en-US" sz="3200" dirty="0" err="1"/>
              <a:t>Makarim</a:t>
            </a:r>
            <a:r>
              <a:rPr lang="en-US" sz="3200" dirty="0"/>
              <a:t>)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0698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E8D5-5B56-4C89-A417-43B3D803E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95266-8449-4E22-AD59-AC7DFCE9E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Permendikbud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7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Pembubaran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Tinggi, dan 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Tinggi </a:t>
            </a:r>
            <a:r>
              <a:rPr lang="en-US" dirty="0" err="1"/>
              <a:t>Swasta</a:t>
            </a:r>
            <a:r>
              <a:rPr lang="en-US" dirty="0"/>
              <a:t>;</a:t>
            </a:r>
          </a:p>
          <a:p>
            <a:r>
              <a:rPr lang="en-US" dirty="0" err="1"/>
              <a:t>Permendikbud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Prodi dan </a:t>
            </a:r>
            <a:r>
              <a:rPr lang="en-US" dirty="0" err="1"/>
              <a:t>Perguruan</a:t>
            </a:r>
            <a:r>
              <a:rPr lang="en-US" dirty="0"/>
              <a:t> Tinggi;</a:t>
            </a:r>
          </a:p>
          <a:p>
            <a:r>
              <a:rPr lang="en-US" dirty="0" err="1"/>
              <a:t>Permendikbud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Tinggi Negri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Tinggi Negri Badan Hukum;</a:t>
            </a:r>
          </a:p>
          <a:p>
            <a:r>
              <a:rPr lang="en-US" dirty="0" err="1"/>
              <a:t>Permendikbud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Program </a:t>
            </a:r>
            <a:r>
              <a:rPr lang="en-US" dirty="0" err="1"/>
              <a:t>Sarjana</a:t>
            </a:r>
            <a:r>
              <a:rPr lang="en-US" dirty="0"/>
              <a:t> pada </a:t>
            </a:r>
            <a:r>
              <a:rPr lang="en-US" dirty="0" err="1"/>
              <a:t>Perguruan</a:t>
            </a:r>
            <a:r>
              <a:rPr lang="en-US" dirty="0"/>
              <a:t> Tinggi Negri;</a:t>
            </a:r>
          </a:p>
          <a:p>
            <a:r>
              <a:rPr lang="en-US" dirty="0" err="1"/>
              <a:t>Permendikbud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Nasional Pendidikan Tinggi;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34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D231-C797-43AA-927C-E9283589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prodi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4F7A-46BC-4ACA-815F-31486A8F4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PTN dan PTS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Akreditasi</a:t>
            </a:r>
            <a:r>
              <a:rPr lang="en-US" sz="2800" dirty="0"/>
              <a:t> A </a:t>
            </a:r>
            <a:r>
              <a:rPr lang="en-US" sz="2800" dirty="0" err="1"/>
              <a:t>atau</a:t>
            </a:r>
            <a:r>
              <a:rPr lang="en-US" sz="2800" dirty="0"/>
              <a:t> B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membuka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prodi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;</a:t>
            </a:r>
          </a:p>
          <a:p>
            <a:r>
              <a:rPr lang="en-US" sz="2800" dirty="0"/>
              <a:t>Prodi yang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Kerjasama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mitra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nirlaba</a:t>
            </a:r>
            <a:r>
              <a:rPr lang="en-US" sz="2800" dirty="0"/>
              <a:t>, </a:t>
            </a:r>
            <a:r>
              <a:rPr lang="en-US" sz="2800" dirty="0" err="1"/>
              <a:t>institusi</a:t>
            </a:r>
            <a:r>
              <a:rPr lang="en-US" sz="2800" dirty="0"/>
              <a:t> multilateral,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universitas</a:t>
            </a:r>
            <a:r>
              <a:rPr lang="en-US" sz="2800" dirty="0"/>
              <a:t> Top 100 ranking QS </a:t>
            </a:r>
          </a:p>
          <a:p>
            <a:r>
              <a:rPr lang="en-US" sz="2800" dirty="0"/>
              <a:t>Prodi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Kesehatan dan Pendidikan</a:t>
            </a:r>
          </a:p>
          <a:p>
            <a:r>
              <a:rPr lang="en-US" sz="2800" dirty="0"/>
              <a:t>Prodi </a:t>
            </a:r>
            <a:r>
              <a:rPr lang="en-US" sz="2800" dirty="0" err="1"/>
              <a:t>baru</a:t>
            </a:r>
            <a:r>
              <a:rPr lang="en-US" sz="2800" dirty="0"/>
              <a:t> yang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C </a:t>
            </a:r>
            <a:r>
              <a:rPr lang="en-US" sz="2800" dirty="0" err="1"/>
              <a:t>dari</a:t>
            </a:r>
            <a:r>
              <a:rPr lang="en-US" sz="2800" dirty="0"/>
              <a:t> BAN PT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30602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FB92-CD6D-440E-8BEB-B19192C8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Akreditasi</a:t>
            </a:r>
            <a:r>
              <a:rPr lang="en-US" dirty="0"/>
              <a:t> ban </a:t>
            </a:r>
            <a:r>
              <a:rPr lang="en-US" dirty="0" err="1"/>
              <a:t>pt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87DE8-14FD-48C5-86CE-C9D4E1DF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/>
              <a:t>Akreditasi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BAN PT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dan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diperbaharui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otomatis</a:t>
            </a:r>
            <a:r>
              <a:rPr lang="en-US" sz="2400" dirty="0"/>
              <a:t>’</a:t>
            </a:r>
          </a:p>
          <a:p>
            <a:r>
              <a:rPr lang="en-US" sz="2400" dirty="0" err="1"/>
              <a:t>Perguruan</a:t>
            </a:r>
            <a:r>
              <a:rPr lang="en-US" sz="2400" dirty="0"/>
              <a:t> Tinggi dan </a:t>
            </a:r>
            <a:r>
              <a:rPr lang="en-US" sz="2400" dirty="0" err="1"/>
              <a:t>prodi</a:t>
            </a:r>
            <a:r>
              <a:rPr lang="en-US" sz="2400" dirty="0"/>
              <a:t> yang </a:t>
            </a:r>
            <a:r>
              <a:rPr lang="en-US" sz="2400" dirty="0" err="1"/>
              <a:t>mempunnyai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B </a:t>
            </a:r>
            <a:r>
              <a:rPr lang="en-US" sz="2400" dirty="0" err="1"/>
              <a:t>atau</a:t>
            </a:r>
            <a:r>
              <a:rPr lang="en-US" sz="2400" dirty="0"/>
              <a:t> C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mengusulkan</a:t>
            </a:r>
            <a:r>
              <a:rPr lang="en-US" sz="2400" dirty="0"/>
              <a:t> Kembali </a:t>
            </a:r>
            <a:r>
              <a:rPr lang="en-US" sz="2400" dirty="0" err="1"/>
              <a:t>kapan</a:t>
            </a:r>
            <a:r>
              <a:rPr lang="en-US" sz="2400" dirty="0"/>
              <a:t> pun;</a:t>
            </a:r>
          </a:p>
          <a:p>
            <a:r>
              <a:rPr lang="en-US" sz="2400" dirty="0" err="1"/>
              <a:t>Peninjauan</a:t>
            </a:r>
            <a:r>
              <a:rPr lang="en-US" sz="2400" dirty="0"/>
              <a:t> status </a:t>
            </a:r>
            <a:r>
              <a:rPr lang="en-US" sz="2400" dirty="0" err="1"/>
              <a:t>akreditasi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pengaduan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dan </a:t>
            </a:r>
            <a:r>
              <a:rPr lang="en-US" sz="2400" dirty="0" err="1"/>
              <a:t>penurunan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pendaftar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5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Akreditasi</a:t>
            </a:r>
            <a:r>
              <a:rPr lang="en-US" sz="2400" dirty="0"/>
              <a:t> 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prodi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terakreditasi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;</a:t>
            </a:r>
          </a:p>
          <a:p>
            <a:r>
              <a:rPr lang="en-US" sz="2400" dirty="0"/>
              <a:t>Tracer study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0738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E898-11AD-46C4-B627-9413FF4E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ptn</a:t>
            </a:r>
            <a:r>
              <a:rPr lang="en-US" dirty="0"/>
              <a:t> </a:t>
            </a:r>
            <a:r>
              <a:rPr lang="en-US" dirty="0" err="1"/>
              <a:t>berbadan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13C7C-A741-43CB-8372-96A17A7AE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Setiap</a:t>
            </a:r>
            <a:r>
              <a:rPr lang="en-US" sz="2800" dirty="0"/>
              <a:t> PT yang </a:t>
            </a:r>
            <a:r>
              <a:rPr lang="en-US" sz="2800" dirty="0" err="1"/>
              <a:t>berstatus</a:t>
            </a:r>
            <a:r>
              <a:rPr lang="en-US" sz="2800" dirty="0"/>
              <a:t> BLU dan </a:t>
            </a:r>
            <a:r>
              <a:rPr lang="en-US" sz="2800" dirty="0" err="1"/>
              <a:t>satker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mengajukan</a:t>
            </a:r>
            <a:r>
              <a:rPr lang="en-US" sz="2800" dirty="0"/>
              <a:t> </a:t>
            </a:r>
            <a:r>
              <a:rPr lang="en-US" sz="2800" dirty="0" err="1"/>
              <a:t>usulan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PTN </a:t>
            </a:r>
            <a:r>
              <a:rPr lang="en-US" sz="2800" dirty="0" err="1"/>
              <a:t>bh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Pengusulan</a:t>
            </a:r>
            <a:r>
              <a:rPr lang="en-US" sz="2800" dirty="0"/>
              <a:t> PT BLU dan </a:t>
            </a:r>
            <a:r>
              <a:rPr lang="en-US" sz="2800" dirty="0" err="1"/>
              <a:t>Satker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PTN </a:t>
            </a:r>
            <a:r>
              <a:rPr lang="en-US" sz="2800" dirty="0" err="1"/>
              <a:t>bh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mempersyaratkan</a:t>
            </a:r>
            <a:r>
              <a:rPr lang="en-US" sz="2800" dirty="0"/>
              <a:t> </a:t>
            </a:r>
            <a:r>
              <a:rPr lang="en-US" sz="2800" dirty="0" err="1"/>
              <a:t>peringkat</a:t>
            </a:r>
            <a:r>
              <a:rPr lang="en-US" sz="2800" dirty="0"/>
              <a:t> </a:t>
            </a:r>
            <a:r>
              <a:rPr lang="en-US" sz="2800" dirty="0" err="1"/>
              <a:t>akreditasi</a:t>
            </a:r>
            <a:endParaRPr lang="en-US" sz="2800" dirty="0"/>
          </a:p>
          <a:p>
            <a:r>
              <a:rPr lang="en-US" sz="2800" dirty="0"/>
              <a:t>Waktu </a:t>
            </a:r>
            <a:r>
              <a:rPr lang="en-US" sz="2800" dirty="0" err="1"/>
              <a:t>pengajuan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 dan </a:t>
            </a:r>
            <a:r>
              <a:rPr lang="en-US" sz="2800" dirty="0" err="1"/>
              <a:t>bebas</a:t>
            </a:r>
            <a:r>
              <a:rPr lang="en-US" sz="2800" dirty="0"/>
              <a:t>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1200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3665-B016-48CA-8F90-A186ED50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Urgensi</a:t>
            </a:r>
            <a:r>
              <a:rPr lang="en-US" dirty="0"/>
              <a:t> </a:t>
            </a:r>
            <a:r>
              <a:rPr lang="en-US" dirty="0" err="1"/>
              <a:t>kampus</a:t>
            </a:r>
            <a:r>
              <a:rPr lang="en-US" dirty="0"/>
              <a:t> </a:t>
            </a:r>
            <a:r>
              <a:rPr lang="en-US" dirty="0" err="1"/>
              <a:t>merdeka</a:t>
            </a:r>
            <a:r>
              <a:rPr lang="en-US" dirty="0"/>
              <a:t> dan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(KMMB)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DD2E-21F0-446E-A47A-65A1B76BA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Perubahan</a:t>
            </a:r>
            <a:r>
              <a:rPr lang="en-US" sz="2800" dirty="0"/>
              <a:t> dan </a:t>
            </a:r>
            <a:r>
              <a:rPr lang="en-US" sz="2800" dirty="0" err="1"/>
              <a:t>tantangan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dunia di era 4.0</a:t>
            </a:r>
          </a:p>
          <a:p>
            <a:r>
              <a:rPr lang="en-US" sz="2800" dirty="0" err="1"/>
              <a:t>Kuatnya</a:t>
            </a:r>
            <a:r>
              <a:rPr lang="en-US" sz="2800" dirty="0"/>
              <a:t> </a:t>
            </a:r>
            <a:r>
              <a:rPr lang="en-US" sz="2800" dirty="0" err="1"/>
              <a:t>birokrasi</a:t>
            </a:r>
            <a:r>
              <a:rPr lang="en-US" sz="2800" dirty="0"/>
              <a:t> di dunia Pendidikan</a:t>
            </a:r>
          </a:p>
          <a:p>
            <a:r>
              <a:rPr lang="en-US" sz="2800" dirty="0" err="1"/>
              <a:t>Lulusan</a:t>
            </a:r>
            <a:r>
              <a:rPr lang="en-US" sz="2800" dirty="0"/>
              <a:t> PT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terjun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dunia </a:t>
            </a:r>
            <a:r>
              <a:rPr lang="en-US" sz="2800" dirty="0" err="1"/>
              <a:t>kerja</a:t>
            </a:r>
            <a:endParaRPr lang="en-US" sz="2800" dirty="0"/>
          </a:p>
          <a:p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 </a:t>
            </a:r>
            <a:r>
              <a:rPr lang="en-US" sz="2800" dirty="0" err="1"/>
              <a:t>abad</a:t>
            </a:r>
            <a:r>
              <a:rPr lang="en-US" sz="2800" dirty="0"/>
              <a:t> 21 yang </a:t>
            </a:r>
            <a:r>
              <a:rPr lang="en-US" sz="2800" dirty="0" err="1"/>
              <a:t>mesti</a:t>
            </a:r>
            <a:r>
              <a:rPr lang="en-US" sz="2800" dirty="0"/>
              <a:t> </a:t>
            </a:r>
            <a:r>
              <a:rPr lang="en-US" sz="2800" dirty="0" err="1"/>
              <a:t>dimiliki</a:t>
            </a:r>
            <a:r>
              <a:rPr lang="en-US" sz="2800" dirty="0"/>
              <a:t> (critical thinking, innovation, collaboration)</a:t>
            </a:r>
            <a:endParaRPr lang="en-ID" sz="28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3932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5C97-1B3D-4350-9C3D-6F129774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KmMb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kurikulum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12FDC-8D27-4C42-A9D0-2F1C5085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oleh Forum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;</a:t>
            </a:r>
          </a:p>
          <a:p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Dirjen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oleh </a:t>
            </a:r>
            <a:r>
              <a:rPr lang="en-US" dirty="0" err="1"/>
              <a:t>Mentri</a:t>
            </a:r>
            <a:r>
              <a:rPr lang="en-US" dirty="0"/>
              <a:t>;</a:t>
            </a:r>
          </a:p>
          <a:p>
            <a:r>
              <a:rPr lang="en-US" dirty="0"/>
              <a:t>Isi </a:t>
            </a:r>
            <a:r>
              <a:rPr lang="en-US" dirty="0" err="1"/>
              <a:t>kurikulum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1) </a:t>
            </a:r>
            <a:r>
              <a:rPr lang="en-US" dirty="0" err="1"/>
              <a:t>kedalaman</a:t>
            </a:r>
            <a:r>
              <a:rPr lang="en-US" dirty="0"/>
              <a:t> dan </a:t>
            </a:r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LO;</a:t>
            </a:r>
          </a:p>
          <a:p>
            <a:pPr marL="0" indent="0">
              <a:buNone/>
            </a:pPr>
            <a:r>
              <a:rPr lang="en-US" dirty="0"/>
              <a:t>   2) </a:t>
            </a:r>
            <a:r>
              <a:rPr lang="en-US" dirty="0" err="1"/>
              <a:t>kedalaman</a:t>
            </a:r>
            <a:r>
              <a:rPr lang="en-US" dirty="0"/>
              <a:t> dan </a:t>
            </a:r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3)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dan </a:t>
            </a:r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 dan integrative;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6600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260B-9E91-41A3-BE3C-1AAF8EAB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490EC-7F1A-40CF-AC8D-C1192243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/>
              <a:t>Karakteristik</a:t>
            </a:r>
            <a:r>
              <a:rPr lang="en-US" sz="3200" dirty="0"/>
              <a:t> proses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interaktif</a:t>
            </a:r>
            <a:r>
              <a:rPr lang="en-US" sz="3200" dirty="0"/>
              <a:t>, holistic, integrative, </a:t>
            </a:r>
            <a:r>
              <a:rPr lang="en-US" sz="3200" dirty="0" err="1"/>
              <a:t>saintifik</a:t>
            </a:r>
            <a:r>
              <a:rPr lang="en-US" sz="3200" dirty="0"/>
              <a:t> dan </a:t>
            </a:r>
            <a:r>
              <a:rPr lang="en-US" sz="3200" dirty="0" err="1"/>
              <a:t>kontekstual</a:t>
            </a:r>
            <a:r>
              <a:rPr lang="en-US" sz="3200" dirty="0"/>
              <a:t>, </a:t>
            </a:r>
            <a:r>
              <a:rPr lang="en-US" sz="3200" dirty="0" err="1"/>
              <a:t>tematik</a:t>
            </a:r>
            <a:r>
              <a:rPr lang="en-US" sz="3200" dirty="0"/>
              <a:t>, </a:t>
            </a:r>
            <a:r>
              <a:rPr lang="en-US" sz="3200" dirty="0" err="1"/>
              <a:t>efektif</a:t>
            </a:r>
            <a:r>
              <a:rPr lang="en-US" sz="3200" dirty="0"/>
              <a:t>, </a:t>
            </a:r>
            <a:r>
              <a:rPr lang="en-US" sz="3200" dirty="0" err="1"/>
              <a:t>kolaboratif</a:t>
            </a:r>
            <a:r>
              <a:rPr lang="en-US" sz="3200" dirty="0"/>
              <a:t> dan </a:t>
            </a:r>
            <a:r>
              <a:rPr lang="en-US" sz="3200" dirty="0" err="1"/>
              <a:t>berpusat</a:t>
            </a:r>
            <a:r>
              <a:rPr lang="en-US" sz="3200" dirty="0"/>
              <a:t> pada </a:t>
            </a:r>
            <a:r>
              <a:rPr lang="en-US" sz="3200" dirty="0" err="1"/>
              <a:t>mahasiswa</a:t>
            </a:r>
            <a:r>
              <a:rPr lang="en-US" sz="3200" dirty="0"/>
              <a:t>.</a:t>
            </a:r>
            <a:endParaRPr lang="en-ID" sz="32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851042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131</TotalTime>
  <Words>653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Konsep dan Implementasi Kurikulum Merdeka Belajar Bahasa Arab di PT</vt:lpstr>
      <vt:lpstr>Merdeka belajar</vt:lpstr>
      <vt:lpstr>Dasar hukum</vt:lpstr>
      <vt:lpstr>Pembukaan prodi baru</vt:lpstr>
      <vt:lpstr>Akreditasi ban pt</vt:lpstr>
      <vt:lpstr>Pengajuan ptn berbadan hukum</vt:lpstr>
      <vt:lpstr>Urgensi kampus merdeka dan merdeka belajar (KMMB)</vt:lpstr>
      <vt:lpstr>implementasi KmMb dalam kurikulum</vt:lpstr>
      <vt:lpstr>Proses pembelajaran</vt:lpstr>
      <vt:lpstr>Rencana pembelajaran semester</vt:lpstr>
      <vt:lpstr>Bentuk pembelajaran  </vt:lpstr>
      <vt:lpstr>Lama studi dan sks</vt:lpstr>
      <vt:lpstr>Program lintas prodi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dan Implementasi Kurikulum Merdeka Belajar Bahasa Arab di PT</dc:title>
  <dc:creator>KADEP</dc:creator>
  <cp:lastModifiedBy>KADEP</cp:lastModifiedBy>
  <cp:revision>18</cp:revision>
  <dcterms:created xsi:type="dcterms:W3CDTF">2020-06-12T01:17:36Z</dcterms:created>
  <dcterms:modified xsi:type="dcterms:W3CDTF">2020-06-13T01:55:16Z</dcterms:modified>
</cp:coreProperties>
</file>