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71" r:id="rId8"/>
    <p:sldId id="265" r:id="rId9"/>
    <p:sldId id="266" r:id="rId10"/>
    <p:sldId id="267" r:id="rId11"/>
    <p:sldId id="268" r:id="rId12"/>
    <p:sldId id="269" r:id="rId13"/>
    <p:sldId id="270" r:id="rId14"/>
    <p:sldId id="26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FAA81-82FF-4B27-9E8F-A893A0F794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n-NO" sz="4800" dirty="0"/>
              <a:t>Konsep dan Implementasi Kurikulum Merdeka Belajar Bahasa Arab di PT</a:t>
            </a:r>
            <a:endParaRPr lang="en-ID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D689E2-6EC2-40DC-8798-A17D77634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Oleh:  prof. dr. </a:t>
            </a:r>
            <a:r>
              <a:rPr lang="en-US" dirty="0" err="1"/>
              <a:t>yayan</a:t>
            </a:r>
            <a:r>
              <a:rPr lang="en-US" dirty="0"/>
              <a:t> </a:t>
            </a:r>
            <a:r>
              <a:rPr lang="en-US" dirty="0" err="1"/>
              <a:t>nurbayan</a:t>
            </a:r>
            <a:r>
              <a:rPr lang="en-US" dirty="0"/>
              <a:t>, m.ag.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1077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65E8-1C2F-4D7D-B175-DFA4FA933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semester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2FF62-4CBF-4FC3-929A-F3CB78EE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RPS </a:t>
            </a:r>
            <a:r>
              <a:rPr lang="en-US" dirty="0" err="1"/>
              <a:t>mesti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: 1)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prodi</a:t>
            </a:r>
            <a:r>
              <a:rPr lang="en-US" dirty="0"/>
              <a:t>, </a:t>
            </a:r>
            <a:r>
              <a:rPr lang="en-US" dirty="0" err="1"/>
              <a:t>nama</a:t>
            </a:r>
            <a:r>
              <a:rPr lang="en-US" dirty="0"/>
              <a:t> dan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, semester, </a:t>
            </a:r>
            <a:r>
              <a:rPr lang="en-US" dirty="0" err="1"/>
              <a:t>sks</a:t>
            </a:r>
            <a:r>
              <a:rPr lang="en-US" dirty="0"/>
              <a:t>,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pengampu</a:t>
            </a:r>
            <a:r>
              <a:rPr lang="en-US" dirty="0"/>
              <a:t>; 2) CPL yang </a:t>
            </a:r>
            <a:r>
              <a:rPr lang="en-US" dirty="0" err="1"/>
              <a:t>dibebankan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; 3)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yang </a:t>
            </a:r>
            <a:r>
              <a:rPr lang="en-US" dirty="0" err="1"/>
              <a:t>direncanakan</a:t>
            </a:r>
            <a:r>
              <a:rPr lang="en-US" dirty="0"/>
              <a:t> pada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; 4)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, 5)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; 6)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disediakan</a:t>
            </a:r>
            <a:r>
              <a:rPr lang="en-US" dirty="0"/>
              <a:t>; 7)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; 8) </a:t>
            </a:r>
            <a:r>
              <a:rPr lang="en-US" dirty="0" err="1"/>
              <a:t>kriteria</a:t>
            </a:r>
            <a:r>
              <a:rPr lang="en-US" dirty="0"/>
              <a:t>, indicator dan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; dan 8) </a:t>
            </a:r>
            <a:r>
              <a:rPr lang="en-US" dirty="0" err="1"/>
              <a:t>referensi</a:t>
            </a:r>
            <a:r>
              <a:rPr lang="en-US" dirty="0"/>
              <a:t>.</a:t>
            </a: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3616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87F23-988E-4E1F-9C4D-6DC1108F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83916"/>
          </a:xfrm>
        </p:spPr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2CEA0-9730-4E20-8A06-34DFE8F1B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98983"/>
            <a:ext cx="9603275" cy="36673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 err="1"/>
              <a:t>Kuliah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Responsi</a:t>
            </a:r>
            <a:r>
              <a:rPr lang="en-US" sz="2200" dirty="0"/>
              <a:t> dan tutorial</a:t>
            </a:r>
          </a:p>
          <a:p>
            <a:pPr marL="0" indent="0">
              <a:buNone/>
            </a:pPr>
            <a:r>
              <a:rPr lang="en-US" sz="2200" dirty="0" err="1"/>
              <a:t>Praktikum</a:t>
            </a:r>
            <a:r>
              <a:rPr lang="en-US" sz="2200" dirty="0"/>
              <a:t>,</a:t>
            </a:r>
          </a:p>
          <a:p>
            <a:pPr marL="0" indent="0">
              <a:buNone/>
            </a:pPr>
            <a:r>
              <a:rPr lang="en-US" sz="2200" dirty="0" err="1"/>
              <a:t>Penelitian</a:t>
            </a:r>
            <a:r>
              <a:rPr lang="en-US" sz="2200" dirty="0"/>
              <a:t> </a:t>
            </a:r>
            <a:r>
              <a:rPr lang="en-US" sz="2200" dirty="0" err="1"/>
              <a:t>pengembangan</a:t>
            </a:r>
            <a:r>
              <a:rPr lang="en-US" sz="2200" dirty="0"/>
              <a:t> dan </a:t>
            </a:r>
            <a:r>
              <a:rPr lang="en-US" sz="2200" dirty="0" err="1"/>
              <a:t>perancangan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Pelatihan</a:t>
            </a:r>
            <a:r>
              <a:rPr lang="en-US" sz="2200" dirty="0"/>
              <a:t> </a:t>
            </a:r>
            <a:r>
              <a:rPr lang="en-US" sz="2200" dirty="0" err="1"/>
              <a:t>militer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Pertukaran</a:t>
            </a:r>
            <a:r>
              <a:rPr lang="en-US" sz="2200" dirty="0"/>
              <a:t> </a:t>
            </a:r>
            <a:r>
              <a:rPr lang="en-US" sz="2200" dirty="0" err="1"/>
              <a:t>pelajar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Magang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Wirausaha</a:t>
            </a:r>
            <a:r>
              <a:rPr lang="en-US" sz="2200" dirty="0"/>
              <a:t> dan </a:t>
            </a:r>
            <a:r>
              <a:rPr lang="en-US" sz="2200" dirty="0" err="1"/>
              <a:t>bentuk</a:t>
            </a:r>
            <a:r>
              <a:rPr lang="en-US" sz="2200" dirty="0"/>
              <a:t> lain </a:t>
            </a:r>
            <a:r>
              <a:rPr lang="en-US" sz="2200" dirty="0" err="1"/>
              <a:t>pengabdian</a:t>
            </a:r>
            <a:r>
              <a:rPr lang="en-US" sz="2200" dirty="0"/>
              <a:t>.</a:t>
            </a:r>
            <a:endParaRPr lang="en-ID" sz="22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7726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B9A86-A365-48E7-9A4D-4DD470BFD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Lama </a:t>
            </a:r>
            <a:r>
              <a:rPr lang="en-US" dirty="0" err="1"/>
              <a:t>studi</a:t>
            </a:r>
            <a:r>
              <a:rPr lang="en-US" dirty="0"/>
              <a:t> dan </a:t>
            </a:r>
            <a:r>
              <a:rPr lang="en-US" dirty="0" err="1"/>
              <a:t>sks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D7187-D0FC-4E6A-9D5C-DB37CCAAA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Program </a:t>
            </a:r>
            <a:r>
              <a:rPr lang="en-US" sz="2800" dirty="0" err="1"/>
              <a:t>Sarjana</a:t>
            </a:r>
            <a:r>
              <a:rPr lang="en-US" sz="2800" dirty="0"/>
              <a:t> lama </a:t>
            </a:r>
            <a:r>
              <a:rPr lang="en-US" sz="2800" dirty="0" err="1"/>
              <a:t>waktunya</a:t>
            </a:r>
            <a:r>
              <a:rPr lang="en-US" sz="2800" dirty="0"/>
              <a:t> </a:t>
            </a:r>
            <a:r>
              <a:rPr lang="en-US" sz="2800" dirty="0" err="1"/>
              <a:t>maksimal</a:t>
            </a:r>
            <a:r>
              <a:rPr lang="en-US" sz="2800" dirty="0"/>
              <a:t> 7 </a:t>
            </a:r>
            <a:r>
              <a:rPr lang="en-US" sz="2800" dirty="0" err="1"/>
              <a:t>tahun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sks</a:t>
            </a:r>
            <a:r>
              <a:rPr lang="en-US" sz="2800" dirty="0"/>
              <a:t> minimal 144</a:t>
            </a:r>
          </a:p>
          <a:p>
            <a:r>
              <a:rPr lang="en-US" sz="2800" dirty="0"/>
              <a:t>Program Magister paling lama 4 </a:t>
            </a:r>
            <a:r>
              <a:rPr lang="en-US" sz="2800" dirty="0" err="1"/>
              <a:t>tahun</a:t>
            </a:r>
            <a:r>
              <a:rPr lang="en-US" sz="2800" dirty="0"/>
              <a:t> dan minimal </a:t>
            </a:r>
            <a:r>
              <a:rPr lang="en-US" sz="2800" dirty="0" err="1"/>
              <a:t>sks</a:t>
            </a:r>
            <a:r>
              <a:rPr lang="en-US" sz="2800" dirty="0"/>
              <a:t> 36 (</a:t>
            </a:r>
            <a:r>
              <a:rPr lang="en-US" sz="2800" dirty="0" err="1"/>
              <a:t>sebelumnya</a:t>
            </a:r>
            <a:r>
              <a:rPr lang="en-US" sz="2800" dirty="0"/>
              <a:t> 72 </a:t>
            </a:r>
            <a:r>
              <a:rPr lang="en-US" sz="2800" dirty="0" err="1"/>
              <a:t>sks</a:t>
            </a:r>
            <a:r>
              <a:rPr lang="en-US" sz="2800" dirty="0"/>
              <a:t>);</a:t>
            </a:r>
          </a:p>
          <a:p>
            <a:r>
              <a:rPr lang="en-US" sz="2800" dirty="0"/>
              <a:t>Program doctor paling lama 7 </a:t>
            </a:r>
            <a:r>
              <a:rPr lang="en-US" sz="2800" dirty="0" err="1"/>
              <a:t>tahun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sks</a:t>
            </a:r>
            <a:r>
              <a:rPr lang="en-US" sz="2800" dirty="0"/>
              <a:t> minimal 42 (</a:t>
            </a:r>
            <a:r>
              <a:rPr lang="en-US" sz="2800" dirty="0" err="1"/>
              <a:t>sebelumnya</a:t>
            </a:r>
            <a:r>
              <a:rPr lang="en-US" sz="2800" dirty="0"/>
              <a:t> 72 </a:t>
            </a:r>
            <a:r>
              <a:rPr lang="en-US" sz="2800" dirty="0" err="1"/>
              <a:t>sks</a:t>
            </a:r>
            <a:r>
              <a:rPr lang="en-US" sz="2800" dirty="0"/>
              <a:t>).</a:t>
            </a:r>
            <a:endParaRPr lang="en-ID" sz="28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36036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953C8-0BED-4D5D-8983-21D51EEE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prodi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BE0EC-2437-40B8-9413-5B6A25FC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Mahasiswa</a:t>
            </a:r>
            <a:r>
              <a:rPr lang="en-US" sz="2800" dirty="0"/>
              <a:t> minimal pada semester </a:t>
            </a:r>
            <a:r>
              <a:rPr lang="en-US" sz="2800" dirty="0" err="1"/>
              <a:t>empat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 di </a:t>
            </a:r>
            <a:r>
              <a:rPr lang="en-US" sz="2800" dirty="0" err="1"/>
              <a:t>prodi</a:t>
            </a:r>
            <a:r>
              <a:rPr lang="en-US" sz="2800" dirty="0"/>
              <a:t> lain </a:t>
            </a:r>
            <a:r>
              <a:rPr lang="en-US" sz="2800" dirty="0" err="1"/>
              <a:t>dalam</a:t>
            </a:r>
            <a:r>
              <a:rPr lang="en-US" sz="2800" dirty="0"/>
              <a:t> PT yang </a:t>
            </a:r>
            <a:r>
              <a:rPr lang="en-US" sz="2800" dirty="0" err="1"/>
              <a:t>sama</a:t>
            </a:r>
            <a:r>
              <a:rPr lang="en-US" sz="2800" dirty="0"/>
              <a:t> (20 </a:t>
            </a:r>
            <a:r>
              <a:rPr lang="en-US" sz="2800" dirty="0" err="1"/>
              <a:t>sks</a:t>
            </a:r>
            <a:r>
              <a:rPr lang="en-US" sz="2800" dirty="0"/>
              <a:t>);</a:t>
            </a:r>
          </a:p>
          <a:p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wajib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semester (40 </a:t>
            </a:r>
            <a:r>
              <a:rPr lang="en-US" sz="2800" dirty="0" err="1"/>
              <a:t>sks</a:t>
            </a:r>
            <a:r>
              <a:rPr lang="en-US" sz="2800" dirty="0"/>
              <a:t>) di </a:t>
            </a:r>
            <a:r>
              <a:rPr lang="en-US" sz="2800" dirty="0" err="1"/>
              <a:t>prodi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 di PT yang </a:t>
            </a:r>
            <a:r>
              <a:rPr lang="en-US" sz="2800" dirty="0" err="1"/>
              <a:t>berbeda</a:t>
            </a:r>
            <a:r>
              <a:rPr lang="en-US" sz="2800" dirty="0"/>
              <a:t>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prodi</a:t>
            </a:r>
            <a:r>
              <a:rPr lang="en-US" sz="2800" dirty="0"/>
              <a:t> yang </a:t>
            </a:r>
            <a:r>
              <a:rPr lang="en-US" sz="2800" dirty="0" err="1"/>
              <a:t>berbeda</a:t>
            </a:r>
            <a:r>
              <a:rPr lang="en-US" sz="2800" dirty="0"/>
              <a:t> pada PT yang </a:t>
            </a:r>
            <a:r>
              <a:rPr lang="en-US" sz="2800" dirty="0" err="1"/>
              <a:t>berbeda</a:t>
            </a:r>
            <a:r>
              <a:rPr lang="en-US" sz="2800" dirty="0"/>
              <a:t> dan </a:t>
            </a:r>
            <a:r>
              <a:rPr lang="en-US" sz="2800" dirty="0" err="1"/>
              <a:t>atau</a:t>
            </a:r>
            <a:r>
              <a:rPr lang="en-US" sz="2800" dirty="0"/>
              <a:t> Lembaga non PT;</a:t>
            </a:r>
            <a:endParaRPr lang="en-ID" sz="28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92029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5E69-58CF-4191-AE6F-BC4CE13F9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BE919-4791-401F-97C7-2381FA7E2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2800" dirty="0"/>
              <a:t>شكرا على اهتمامكم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82663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F3C2A-36FF-4DC3-B18F-70CE25BE5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Merdeka </a:t>
            </a:r>
            <a:r>
              <a:rPr lang="en-US" dirty="0" err="1"/>
              <a:t>belajar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2E12A-BA3E-4C91-8216-97F48980D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Memberi</a:t>
            </a:r>
            <a:r>
              <a:rPr lang="en-US" sz="3200" dirty="0"/>
              <a:t> </a:t>
            </a:r>
            <a:r>
              <a:rPr lang="en-US" sz="3200" dirty="0" err="1"/>
              <a:t>kebebasan</a:t>
            </a:r>
            <a:r>
              <a:rPr lang="en-US" sz="3200" dirty="0"/>
              <a:t> dan </a:t>
            </a:r>
            <a:r>
              <a:rPr lang="en-US" sz="3200" dirty="0" err="1"/>
              <a:t>otonomi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lembaga</a:t>
            </a:r>
            <a:r>
              <a:rPr lang="en-US" sz="3200" dirty="0"/>
              <a:t> Pendidikan, dan </a:t>
            </a:r>
            <a:r>
              <a:rPr lang="en-US" sz="3200" dirty="0" err="1"/>
              <a:t>merdeka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birokratisasi</a:t>
            </a:r>
            <a:r>
              <a:rPr lang="en-US" sz="3200" dirty="0"/>
              <a:t>, </a:t>
            </a:r>
            <a:r>
              <a:rPr lang="en-US" sz="3200" dirty="0" err="1"/>
              <a:t>dosen</a:t>
            </a:r>
            <a:r>
              <a:rPr lang="en-US" sz="3200" dirty="0"/>
              <a:t> </a:t>
            </a:r>
            <a:r>
              <a:rPr lang="en-US" sz="3200" dirty="0" err="1"/>
              <a:t>dibebaskan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birokrasi</a:t>
            </a:r>
            <a:r>
              <a:rPr lang="en-US" sz="3200" dirty="0"/>
              <a:t> yang </a:t>
            </a:r>
            <a:r>
              <a:rPr lang="en-US" sz="3200" dirty="0" err="1"/>
              <a:t>berbelit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mahasiswa</a:t>
            </a:r>
            <a:r>
              <a:rPr lang="en-US" sz="3200" dirty="0"/>
              <a:t> </a:t>
            </a:r>
            <a:r>
              <a:rPr lang="en-US" sz="3200" dirty="0" err="1"/>
              <a:t>diberikan</a:t>
            </a:r>
            <a:r>
              <a:rPr lang="en-US" sz="3200" dirty="0"/>
              <a:t> </a:t>
            </a:r>
            <a:r>
              <a:rPr lang="en-US" sz="3200" dirty="0" err="1"/>
              <a:t>kebebasan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memilih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yang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sukai</a:t>
            </a:r>
            <a:r>
              <a:rPr lang="en-US" sz="3200" dirty="0"/>
              <a:t> (</a:t>
            </a:r>
            <a:r>
              <a:rPr lang="en-US" sz="3200" dirty="0" err="1"/>
              <a:t>Nadiem</a:t>
            </a:r>
            <a:r>
              <a:rPr lang="en-US" sz="3200" dirty="0"/>
              <a:t> Anwar </a:t>
            </a:r>
            <a:r>
              <a:rPr lang="en-US" sz="3200" dirty="0" err="1"/>
              <a:t>Makarim</a:t>
            </a:r>
            <a:r>
              <a:rPr lang="en-US" sz="3200" dirty="0"/>
              <a:t>)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0698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8E8D5-5B56-4C89-A417-43B3D803E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Dasar </a:t>
            </a:r>
            <a:r>
              <a:rPr lang="en-US" dirty="0" err="1"/>
              <a:t>hukum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95266-8449-4E22-AD59-AC7DFCE9E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Permendikbud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7 </a:t>
            </a:r>
            <a:r>
              <a:rPr lang="en-US" dirty="0" err="1"/>
              <a:t>Tahun</a:t>
            </a:r>
            <a:r>
              <a:rPr lang="en-US" dirty="0"/>
              <a:t> 2020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Pendirian</a:t>
            </a:r>
            <a:r>
              <a:rPr lang="en-US" dirty="0"/>
              <a:t>, </a:t>
            </a:r>
            <a:r>
              <a:rPr lang="en-US" dirty="0" err="1"/>
              <a:t>Perubahan</a:t>
            </a:r>
            <a:r>
              <a:rPr lang="en-US" dirty="0"/>
              <a:t>, </a:t>
            </a:r>
            <a:r>
              <a:rPr lang="en-US" dirty="0" err="1"/>
              <a:t>Pembubaran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Tinggi, dan </a:t>
            </a:r>
            <a:r>
              <a:rPr lang="en-US" dirty="0" err="1"/>
              <a:t>Pencabutan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Tinggi </a:t>
            </a:r>
            <a:r>
              <a:rPr lang="en-US" dirty="0" err="1"/>
              <a:t>Swasta</a:t>
            </a:r>
            <a:r>
              <a:rPr lang="en-US" dirty="0"/>
              <a:t>;</a:t>
            </a:r>
          </a:p>
          <a:p>
            <a:r>
              <a:rPr lang="en-US" dirty="0" err="1"/>
              <a:t>Permendikbud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 2020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Akreditasi</a:t>
            </a:r>
            <a:r>
              <a:rPr lang="en-US" dirty="0"/>
              <a:t> Prodi dan </a:t>
            </a:r>
            <a:r>
              <a:rPr lang="en-US" dirty="0" err="1"/>
              <a:t>Perguruan</a:t>
            </a:r>
            <a:r>
              <a:rPr lang="en-US" dirty="0"/>
              <a:t> Tinggi;</a:t>
            </a:r>
          </a:p>
          <a:p>
            <a:r>
              <a:rPr lang="en-US" dirty="0" err="1"/>
              <a:t>Permendikbud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6 </a:t>
            </a:r>
            <a:r>
              <a:rPr lang="en-US" dirty="0" err="1"/>
              <a:t>Tahun</a:t>
            </a:r>
            <a:r>
              <a:rPr lang="en-US" dirty="0"/>
              <a:t> 2020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Tinggi Negri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Perguruan</a:t>
            </a:r>
            <a:r>
              <a:rPr lang="en-US" dirty="0"/>
              <a:t> Tinggi Negri Badan Hukum;</a:t>
            </a:r>
          </a:p>
          <a:p>
            <a:r>
              <a:rPr lang="en-US" dirty="0" err="1"/>
              <a:t>Permendikbud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6 </a:t>
            </a:r>
            <a:r>
              <a:rPr lang="en-US" dirty="0" err="1"/>
              <a:t>Tahun</a:t>
            </a:r>
            <a:r>
              <a:rPr lang="en-US" dirty="0"/>
              <a:t> 2020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Program </a:t>
            </a:r>
            <a:r>
              <a:rPr lang="en-US" dirty="0" err="1"/>
              <a:t>Sarjana</a:t>
            </a:r>
            <a:r>
              <a:rPr lang="en-US" dirty="0"/>
              <a:t> pada </a:t>
            </a:r>
            <a:r>
              <a:rPr lang="en-US" dirty="0" err="1"/>
              <a:t>Perguruan</a:t>
            </a:r>
            <a:r>
              <a:rPr lang="en-US" dirty="0"/>
              <a:t> Tinggi Negri;</a:t>
            </a:r>
          </a:p>
          <a:p>
            <a:r>
              <a:rPr lang="en-US" dirty="0" err="1"/>
              <a:t>Permendikbud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3 </a:t>
            </a:r>
            <a:r>
              <a:rPr lang="en-US" dirty="0" err="1"/>
              <a:t>Tahun</a:t>
            </a:r>
            <a:r>
              <a:rPr lang="en-US" dirty="0"/>
              <a:t> 2020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Nasional Pendidikan Tinggi;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93484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1D231-C797-43AA-927C-E92835894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prodi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34F7A-46BC-4ACA-815F-31486A8F4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PTN dan PTS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Akreditasi</a:t>
            </a:r>
            <a:r>
              <a:rPr lang="en-US" sz="2800" dirty="0"/>
              <a:t> A </a:t>
            </a:r>
            <a:r>
              <a:rPr lang="en-US" sz="2800" dirty="0" err="1"/>
              <a:t>atau</a:t>
            </a:r>
            <a:r>
              <a:rPr lang="en-US" sz="2800" dirty="0"/>
              <a:t> B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membuka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prodi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;</a:t>
            </a:r>
          </a:p>
          <a:p>
            <a:r>
              <a:rPr lang="en-US" sz="2800" dirty="0"/>
              <a:t>Prodi yang </a:t>
            </a:r>
            <a:r>
              <a:rPr lang="en-US" sz="2800" dirty="0" err="1"/>
              <a:t>diajukan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Kerjasama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mitra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,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nirlaba</a:t>
            </a:r>
            <a:r>
              <a:rPr lang="en-US" sz="2800" dirty="0"/>
              <a:t>, </a:t>
            </a:r>
            <a:r>
              <a:rPr lang="en-US" sz="2800" dirty="0" err="1"/>
              <a:t>institusi</a:t>
            </a:r>
            <a:r>
              <a:rPr lang="en-US" sz="2800" dirty="0"/>
              <a:t> multilateral,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universitas</a:t>
            </a:r>
            <a:r>
              <a:rPr lang="en-US" sz="2800" dirty="0"/>
              <a:t> Top 100 ranking QS </a:t>
            </a:r>
          </a:p>
          <a:p>
            <a:r>
              <a:rPr lang="en-US" sz="2800" dirty="0"/>
              <a:t>Prodi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Kesehatan dan Pendidikan</a:t>
            </a:r>
          </a:p>
          <a:p>
            <a:r>
              <a:rPr lang="en-US" sz="2800" dirty="0"/>
              <a:t>Prodi </a:t>
            </a:r>
            <a:r>
              <a:rPr lang="en-US" sz="2800" dirty="0" err="1"/>
              <a:t>baru</a:t>
            </a:r>
            <a:r>
              <a:rPr lang="en-US" sz="2800" dirty="0"/>
              <a:t> yang </a:t>
            </a:r>
            <a:r>
              <a:rPr lang="en-US" sz="2800" dirty="0" err="1"/>
              <a:t>diajukan</a:t>
            </a:r>
            <a:r>
              <a:rPr lang="en-US" sz="2800" dirty="0"/>
              <a:t> </a:t>
            </a:r>
            <a:r>
              <a:rPr lang="en-US" sz="2800" dirty="0" err="1"/>
              <a:t>otomatis</a:t>
            </a:r>
            <a:r>
              <a:rPr lang="en-US" sz="2800" dirty="0"/>
              <a:t> </a:t>
            </a:r>
            <a:r>
              <a:rPr lang="en-US" sz="2800" dirty="0" err="1"/>
              <a:t>mendapatkan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C </a:t>
            </a:r>
            <a:r>
              <a:rPr lang="en-US" sz="2800" dirty="0" err="1"/>
              <a:t>dari</a:t>
            </a:r>
            <a:r>
              <a:rPr lang="en-US" sz="2800" dirty="0"/>
              <a:t> BAN PT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330602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8FB92-CD6D-440E-8BEB-B19192C89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Akreditasi</a:t>
            </a:r>
            <a:r>
              <a:rPr lang="en-US" dirty="0"/>
              <a:t> ban </a:t>
            </a:r>
            <a:r>
              <a:rPr lang="en-US" dirty="0" err="1"/>
              <a:t>pt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87DE8-14FD-48C5-86CE-C9D4E1DFD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err="1"/>
              <a:t>Akreditasi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ditetapkan</a:t>
            </a:r>
            <a:r>
              <a:rPr lang="en-US" sz="2400" dirty="0"/>
              <a:t> BAN PT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dan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diperbaharui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otomatis</a:t>
            </a:r>
            <a:r>
              <a:rPr lang="en-US" sz="2400" dirty="0"/>
              <a:t>’</a:t>
            </a:r>
          </a:p>
          <a:p>
            <a:r>
              <a:rPr lang="en-US" sz="2400" dirty="0" err="1"/>
              <a:t>Perguruan</a:t>
            </a:r>
            <a:r>
              <a:rPr lang="en-US" sz="2400" dirty="0"/>
              <a:t> Tinggi dan </a:t>
            </a:r>
            <a:r>
              <a:rPr lang="en-US" sz="2400" dirty="0" err="1"/>
              <a:t>prodi</a:t>
            </a:r>
            <a:r>
              <a:rPr lang="en-US" sz="2400" dirty="0"/>
              <a:t> yang </a:t>
            </a:r>
            <a:r>
              <a:rPr lang="en-US" sz="2400" dirty="0" err="1"/>
              <a:t>mempunnyai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B </a:t>
            </a:r>
            <a:r>
              <a:rPr lang="en-US" sz="2400" dirty="0" err="1"/>
              <a:t>atau</a:t>
            </a:r>
            <a:r>
              <a:rPr lang="en-US" sz="2400" dirty="0"/>
              <a:t> C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mengusulkan</a:t>
            </a:r>
            <a:r>
              <a:rPr lang="en-US" sz="2400" dirty="0"/>
              <a:t> Kembali </a:t>
            </a:r>
            <a:r>
              <a:rPr lang="en-US" sz="2400" dirty="0" err="1"/>
              <a:t>kapan</a:t>
            </a:r>
            <a:r>
              <a:rPr lang="en-US" sz="2400" dirty="0"/>
              <a:t> pun;</a:t>
            </a:r>
          </a:p>
          <a:p>
            <a:r>
              <a:rPr lang="en-US" sz="2400" dirty="0" err="1"/>
              <a:t>Peninjauan</a:t>
            </a:r>
            <a:r>
              <a:rPr lang="en-US" sz="2400" dirty="0"/>
              <a:t> status </a:t>
            </a:r>
            <a:r>
              <a:rPr lang="en-US" sz="2400" dirty="0" err="1"/>
              <a:t>akreditasi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pengaduan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dan </a:t>
            </a:r>
            <a:r>
              <a:rPr lang="en-US" sz="2400" dirty="0" err="1"/>
              <a:t>penurunan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pendaftar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menerus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5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Akreditasi</a:t>
            </a:r>
            <a:r>
              <a:rPr lang="en-US" sz="2400" dirty="0"/>
              <a:t> A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prodi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terakreditasi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;</a:t>
            </a:r>
          </a:p>
          <a:p>
            <a:r>
              <a:rPr lang="en-US" sz="2400" dirty="0"/>
              <a:t>Tracer study </a:t>
            </a:r>
            <a:r>
              <a:rPr lang="en-US" sz="2400" dirty="0" err="1"/>
              <a:t>wajib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10738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5E898-11AD-46C4-B627-9413FF4E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Pengajuan</a:t>
            </a:r>
            <a:r>
              <a:rPr lang="en-US" dirty="0"/>
              <a:t> </a:t>
            </a:r>
            <a:r>
              <a:rPr lang="en-US" dirty="0" err="1"/>
              <a:t>ptn</a:t>
            </a:r>
            <a:r>
              <a:rPr lang="en-US" dirty="0"/>
              <a:t> </a:t>
            </a:r>
            <a:r>
              <a:rPr lang="en-US" dirty="0" err="1"/>
              <a:t>berbadan</a:t>
            </a:r>
            <a:r>
              <a:rPr lang="en-US" dirty="0"/>
              <a:t> </a:t>
            </a:r>
            <a:r>
              <a:rPr lang="en-US" dirty="0" err="1"/>
              <a:t>hukum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13C7C-A741-43CB-8372-96A17A7AE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Setiap</a:t>
            </a:r>
            <a:r>
              <a:rPr lang="en-US" sz="2800" dirty="0"/>
              <a:t> PT yang </a:t>
            </a:r>
            <a:r>
              <a:rPr lang="en-US" sz="2800" dirty="0" err="1"/>
              <a:t>berstatus</a:t>
            </a:r>
            <a:r>
              <a:rPr lang="en-US" sz="2800" dirty="0"/>
              <a:t> BLU dan </a:t>
            </a:r>
            <a:r>
              <a:rPr lang="en-US" sz="2800" dirty="0" err="1"/>
              <a:t>satker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mengajukan</a:t>
            </a:r>
            <a:r>
              <a:rPr lang="en-US" sz="2800" dirty="0"/>
              <a:t> </a:t>
            </a:r>
            <a:r>
              <a:rPr lang="en-US" sz="2800" dirty="0" err="1"/>
              <a:t>usulan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PTN </a:t>
            </a:r>
            <a:r>
              <a:rPr lang="en-US" sz="2800" dirty="0" err="1"/>
              <a:t>bh</a:t>
            </a:r>
            <a:r>
              <a:rPr lang="en-US" sz="2800" dirty="0"/>
              <a:t>;</a:t>
            </a:r>
          </a:p>
          <a:p>
            <a:r>
              <a:rPr lang="en-US" sz="2800" dirty="0" err="1"/>
              <a:t>Pengusulan</a:t>
            </a:r>
            <a:r>
              <a:rPr lang="en-US" sz="2800" dirty="0"/>
              <a:t> PT BLU dan </a:t>
            </a:r>
            <a:r>
              <a:rPr lang="en-US" sz="2800" dirty="0" err="1"/>
              <a:t>Satker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PTN </a:t>
            </a:r>
            <a:r>
              <a:rPr lang="en-US" sz="2800" dirty="0" err="1"/>
              <a:t>bh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mempersyaratkan</a:t>
            </a:r>
            <a:r>
              <a:rPr lang="en-US" sz="2800" dirty="0"/>
              <a:t> </a:t>
            </a:r>
            <a:r>
              <a:rPr lang="en-US" sz="2800" dirty="0" err="1"/>
              <a:t>peringkat</a:t>
            </a:r>
            <a:r>
              <a:rPr lang="en-US" sz="2800" dirty="0"/>
              <a:t> </a:t>
            </a:r>
            <a:r>
              <a:rPr lang="en-US" sz="2800" dirty="0" err="1"/>
              <a:t>akreditasi</a:t>
            </a:r>
            <a:endParaRPr lang="en-US" sz="2800" dirty="0"/>
          </a:p>
          <a:p>
            <a:r>
              <a:rPr lang="en-US" sz="2800" dirty="0"/>
              <a:t>Waktu </a:t>
            </a:r>
            <a:r>
              <a:rPr lang="en-US" sz="2800" dirty="0" err="1"/>
              <a:t>pengajuan</a:t>
            </a:r>
            <a:r>
              <a:rPr lang="en-US" sz="2800" dirty="0"/>
              <a:t> </a:t>
            </a:r>
            <a:r>
              <a:rPr lang="en-US" sz="2800" dirty="0" err="1"/>
              <a:t>terbuka</a:t>
            </a:r>
            <a:r>
              <a:rPr lang="en-US" sz="2800" dirty="0"/>
              <a:t> dan </a:t>
            </a:r>
            <a:r>
              <a:rPr lang="en-US" sz="2800" dirty="0" err="1"/>
              <a:t>bebas</a:t>
            </a:r>
            <a:r>
              <a:rPr lang="en-US" sz="2800" dirty="0"/>
              <a:t>;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12001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73665-B016-48CA-8F90-A186ED50F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Urgensi</a:t>
            </a:r>
            <a:r>
              <a:rPr lang="en-US" dirty="0"/>
              <a:t> </a:t>
            </a:r>
            <a:r>
              <a:rPr lang="en-US" dirty="0" err="1"/>
              <a:t>kampus</a:t>
            </a:r>
            <a:r>
              <a:rPr lang="en-US" dirty="0"/>
              <a:t> </a:t>
            </a:r>
            <a:r>
              <a:rPr lang="en-US" dirty="0" err="1"/>
              <a:t>merdeka</a:t>
            </a:r>
            <a:r>
              <a:rPr lang="en-US" dirty="0"/>
              <a:t> dan </a:t>
            </a:r>
            <a:r>
              <a:rPr lang="en-US" dirty="0" err="1"/>
              <a:t>merdeka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(KMMB)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2DD2E-21F0-446E-A47A-65A1B76BA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Perubahan</a:t>
            </a:r>
            <a:r>
              <a:rPr lang="en-US" sz="2800" dirty="0"/>
              <a:t> dan </a:t>
            </a:r>
            <a:r>
              <a:rPr lang="en-US" sz="2800" dirty="0" err="1"/>
              <a:t>tantangan</a:t>
            </a:r>
            <a:r>
              <a:rPr lang="en-US" sz="2800" dirty="0"/>
              <a:t> </a:t>
            </a:r>
            <a:r>
              <a:rPr lang="en-US" sz="2800" dirty="0" err="1"/>
              <a:t>situasi</a:t>
            </a:r>
            <a:r>
              <a:rPr lang="en-US" sz="2800" dirty="0"/>
              <a:t> dunia di era 4.0</a:t>
            </a:r>
          </a:p>
          <a:p>
            <a:r>
              <a:rPr lang="en-US" sz="2800" dirty="0" err="1"/>
              <a:t>Kuatnya</a:t>
            </a:r>
            <a:r>
              <a:rPr lang="en-US" sz="2800" dirty="0"/>
              <a:t> </a:t>
            </a:r>
            <a:r>
              <a:rPr lang="en-US" sz="2800" dirty="0" err="1"/>
              <a:t>birokrasi</a:t>
            </a:r>
            <a:r>
              <a:rPr lang="en-US" sz="2800" dirty="0"/>
              <a:t> di dunia Pendidikan</a:t>
            </a:r>
          </a:p>
          <a:p>
            <a:r>
              <a:rPr lang="en-US" sz="2800" dirty="0" err="1"/>
              <a:t>Lulusan</a:t>
            </a:r>
            <a:r>
              <a:rPr lang="en-US" sz="2800" dirty="0"/>
              <a:t> PT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siap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terjun</a:t>
            </a:r>
            <a:r>
              <a:rPr lang="en-US" sz="2800" dirty="0"/>
              <a:t> </a:t>
            </a:r>
            <a:r>
              <a:rPr lang="en-US" sz="2800" dirty="0" err="1"/>
              <a:t>langsung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dunia </a:t>
            </a:r>
            <a:r>
              <a:rPr lang="en-US" sz="2800" dirty="0" err="1"/>
              <a:t>kerja</a:t>
            </a:r>
            <a:endParaRPr lang="en-US" sz="2800" dirty="0"/>
          </a:p>
          <a:p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kompetensi</a:t>
            </a:r>
            <a:r>
              <a:rPr lang="en-US" sz="2800" dirty="0"/>
              <a:t> </a:t>
            </a:r>
            <a:r>
              <a:rPr lang="en-US" sz="2800" dirty="0" err="1"/>
              <a:t>abad</a:t>
            </a:r>
            <a:r>
              <a:rPr lang="en-US" sz="2800" dirty="0"/>
              <a:t> 21 yang </a:t>
            </a:r>
            <a:r>
              <a:rPr lang="en-US" sz="2800" dirty="0" err="1"/>
              <a:t>mesti</a:t>
            </a:r>
            <a:r>
              <a:rPr lang="en-US" sz="2800" dirty="0"/>
              <a:t> </a:t>
            </a:r>
            <a:r>
              <a:rPr lang="en-US" sz="2800" dirty="0" err="1"/>
              <a:t>dimiliki</a:t>
            </a:r>
            <a:r>
              <a:rPr lang="en-US" sz="2800" dirty="0"/>
              <a:t> (critical thinking, innovation, collaboration)</a:t>
            </a:r>
            <a:endParaRPr lang="en-ID" sz="28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39323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15C97-1B3D-4350-9C3D-6F129774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KmMb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kurikulum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12FDC-8D27-4C42-A9D0-2F1C50857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dan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lulusan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oleh Forum 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Sejenis</a:t>
            </a:r>
            <a:r>
              <a:rPr lang="en-US" dirty="0"/>
              <a:t>;</a:t>
            </a:r>
          </a:p>
          <a:p>
            <a:r>
              <a:rPr lang="en-US" dirty="0" err="1"/>
              <a:t>Rumusan</a:t>
            </a:r>
            <a:r>
              <a:rPr lang="en-US" dirty="0"/>
              <a:t> </a:t>
            </a:r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diusulkan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Dirjen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oleh </a:t>
            </a:r>
            <a:r>
              <a:rPr lang="en-US" dirty="0" err="1"/>
              <a:t>Mentri</a:t>
            </a:r>
            <a:r>
              <a:rPr lang="en-US" dirty="0"/>
              <a:t>;</a:t>
            </a:r>
          </a:p>
          <a:p>
            <a:r>
              <a:rPr lang="en-US" dirty="0"/>
              <a:t>Isi </a:t>
            </a:r>
            <a:r>
              <a:rPr lang="en-US" dirty="0" err="1"/>
              <a:t>kurikulum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1) </a:t>
            </a:r>
            <a:r>
              <a:rPr lang="en-US" dirty="0" err="1"/>
              <a:t>kedalaman</a:t>
            </a:r>
            <a:r>
              <a:rPr lang="en-US" dirty="0"/>
              <a:t> dan </a:t>
            </a:r>
            <a:r>
              <a:rPr lang="en-US" dirty="0" err="1"/>
              <a:t>keluasan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LO;</a:t>
            </a:r>
          </a:p>
          <a:p>
            <a:pPr marL="0" indent="0">
              <a:buNone/>
            </a:pPr>
            <a:r>
              <a:rPr lang="en-US" dirty="0"/>
              <a:t>   2) </a:t>
            </a:r>
            <a:r>
              <a:rPr lang="en-US" dirty="0" err="1"/>
              <a:t>kedalaman</a:t>
            </a:r>
            <a:r>
              <a:rPr lang="en-US" dirty="0"/>
              <a:t> dan </a:t>
            </a:r>
            <a:r>
              <a:rPr lang="en-US" dirty="0" err="1"/>
              <a:t>keluasan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    3)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kedalaman</a:t>
            </a:r>
            <a:r>
              <a:rPr lang="en-US" dirty="0"/>
              <a:t> dan </a:t>
            </a:r>
            <a:r>
              <a:rPr lang="en-US" dirty="0" err="1"/>
              <a:t>keluasan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kumulatif</a:t>
            </a:r>
            <a:r>
              <a:rPr lang="en-US" dirty="0"/>
              <a:t> dan integrative;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6600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260B-9E91-41A3-BE3C-1AAF8EAB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Proses </a:t>
            </a:r>
            <a:r>
              <a:rPr lang="en-US" dirty="0" err="1"/>
              <a:t>pembelajaran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490EC-7F1A-40CF-AC8D-C11922430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err="1"/>
              <a:t>Karakteristik</a:t>
            </a:r>
            <a:r>
              <a:rPr lang="en-US" sz="3200" dirty="0"/>
              <a:t> proses </a:t>
            </a:r>
            <a:r>
              <a:rPr lang="en-US" sz="3200" dirty="0" err="1"/>
              <a:t>bersifat</a:t>
            </a:r>
            <a:r>
              <a:rPr lang="en-US" sz="3200" dirty="0"/>
              <a:t> </a:t>
            </a:r>
            <a:r>
              <a:rPr lang="en-US" sz="3200" dirty="0" err="1"/>
              <a:t>interaktif</a:t>
            </a:r>
            <a:r>
              <a:rPr lang="en-US" sz="3200" dirty="0"/>
              <a:t>, holistic, integrative, </a:t>
            </a:r>
            <a:r>
              <a:rPr lang="en-US" sz="3200" dirty="0" err="1"/>
              <a:t>saintifik</a:t>
            </a:r>
            <a:r>
              <a:rPr lang="en-US" sz="3200" dirty="0"/>
              <a:t> dan </a:t>
            </a:r>
            <a:r>
              <a:rPr lang="en-US" sz="3200" dirty="0" err="1"/>
              <a:t>kontekstual</a:t>
            </a:r>
            <a:r>
              <a:rPr lang="en-US" sz="3200" dirty="0"/>
              <a:t>, </a:t>
            </a:r>
            <a:r>
              <a:rPr lang="en-US" sz="3200" dirty="0" err="1"/>
              <a:t>tematik</a:t>
            </a:r>
            <a:r>
              <a:rPr lang="en-US" sz="3200" dirty="0"/>
              <a:t>, </a:t>
            </a:r>
            <a:r>
              <a:rPr lang="en-US" sz="3200" dirty="0" err="1"/>
              <a:t>efektif</a:t>
            </a:r>
            <a:r>
              <a:rPr lang="en-US" sz="3200" dirty="0"/>
              <a:t>, </a:t>
            </a:r>
            <a:r>
              <a:rPr lang="en-US" sz="3200" dirty="0" err="1"/>
              <a:t>kolaboratif</a:t>
            </a:r>
            <a:r>
              <a:rPr lang="en-US" sz="3200" dirty="0"/>
              <a:t> dan </a:t>
            </a:r>
            <a:r>
              <a:rPr lang="en-US" sz="3200" dirty="0" err="1"/>
              <a:t>berpusat</a:t>
            </a:r>
            <a:r>
              <a:rPr lang="en-US" sz="3200" dirty="0"/>
              <a:t> pada </a:t>
            </a:r>
            <a:r>
              <a:rPr lang="en-US" sz="3200" dirty="0" err="1"/>
              <a:t>mahasiswa</a:t>
            </a:r>
            <a:r>
              <a:rPr lang="en-US" sz="3200" dirty="0"/>
              <a:t>.</a:t>
            </a:r>
            <a:endParaRPr lang="en-ID" sz="32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8510429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131</TotalTime>
  <Words>653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Gallery</vt:lpstr>
      <vt:lpstr>Konsep dan Implementasi Kurikulum Merdeka Belajar Bahasa Arab di PT</vt:lpstr>
      <vt:lpstr>Merdeka belajar</vt:lpstr>
      <vt:lpstr>Dasar hukum</vt:lpstr>
      <vt:lpstr>Pembukaan prodi baru</vt:lpstr>
      <vt:lpstr>Akreditasi ban pt</vt:lpstr>
      <vt:lpstr>Pengajuan ptn berbadan hukum</vt:lpstr>
      <vt:lpstr>Urgensi kampus merdeka dan merdeka belajar (KMMB)</vt:lpstr>
      <vt:lpstr>implementasi KmMb dalam kurikulum</vt:lpstr>
      <vt:lpstr>Proses pembelajaran</vt:lpstr>
      <vt:lpstr>Rencana pembelajaran semester</vt:lpstr>
      <vt:lpstr>Bentuk pembelajaran  </vt:lpstr>
      <vt:lpstr>Lama studi dan sks</vt:lpstr>
      <vt:lpstr>Program lintas prodi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dan Implementasi Kurikulum Merdeka Belajar Bahasa Arab di PT</dc:title>
  <dc:creator>KADEP</dc:creator>
  <cp:lastModifiedBy>KADEP</cp:lastModifiedBy>
  <cp:revision>18</cp:revision>
  <dcterms:created xsi:type="dcterms:W3CDTF">2020-06-12T01:17:36Z</dcterms:created>
  <dcterms:modified xsi:type="dcterms:W3CDTF">2020-06-13T01:55:16Z</dcterms:modified>
</cp:coreProperties>
</file>